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693" r:id="rId2"/>
    <p:sldMasterId id="2147483814" r:id="rId3"/>
    <p:sldMasterId id="2147483850" r:id="rId4"/>
    <p:sldMasterId id="2147483864" r:id="rId5"/>
    <p:sldMasterId id="2147483878" r:id="rId6"/>
  </p:sldMasterIdLst>
  <p:notesMasterIdLst>
    <p:notesMasterId r:id="rId33"/>
  </p:notesMasterIdLst>
  <p:handoutMasterIdLst>
    <p:handoutMasterId r:id="rId34"/>
  </p:handoutMasterIdLst>
  <p:sldIdLst>
    <p:sldId id="258" r:id="rId7"/>
    <p:sldId id="260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 inndeling" id="{4CA620FA-1A1D-47E7-A0C4-CF07FE631994}">
          <p14:sldIdLst>
            <p14:sldId id="258"/>
            <p14:sldId id="260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AD7"/>
    <a:srgbClr val="FFFFFF"/>
    <a:srgbClr val="F5F5F5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ys stil 3 - aks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3662" autoAdjust="0"/>
  </p:normalViewPr>
  <p:slideViewPr>
    <p:cSldViewPr snapToGrid="0">
      <p:cViewPr varScale="1">
        <p:scale>
          <a:sx n="147" d="100"/>
          <a:sy n="147" d="100"/>
        </p:scale>
        <p:origin x="60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9BF7EA-FD47-4E65-892D-B5FC4C693A84}" type="datetime4">
              <a:rPr lang="nb-NO" smtClean="0"/>
              <a:t>11. mai 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5C193E-824C-41DA-8182-5CE7F2271BA9}" type="datetime4">
              <a:rPr lang="nb-NO" smtClean="0"/>
              <a:t>11. mai 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180" y="794463"/>
            <a:ext cx="816627" cy="9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776" y="808921"/>
            <a:ext cx="681199" cy="7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262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5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25475" y="233988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20" y="14815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924" y="12797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27316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6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6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4740538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4638" y="528827"/>
            <a:ext cx="1017545" cy="118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07386" y="4768569"/>
            <a:ext cx="9746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dirty="0">
                <a:solidFill>
                  <a:srgbClr val="FFFFFF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650" y="777117"/>
            <a:ext cx="723321" cy="84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 userDrawn="1"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58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8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86" y="163850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4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573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0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143" y="14393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12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5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09" y="167483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3885651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511" y="629832"/>
            <a:ext cx="807296" cy="9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7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8667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488" y="313949"/>
            <a:ext cx="695329" cy="8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8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36" y="147102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0166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98" y="156574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564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596" y="13910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6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0380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41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6826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88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819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46037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662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680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0400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16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0823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121145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63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518613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79219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997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166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021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81761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5878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53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657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6840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24260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06749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736964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66252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91230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578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00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74181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2038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41357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3820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445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19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8570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631342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66" y="207691"/>
            <a:ext cx="1133867" cy="13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7709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316" y="211167"/>
            <a:ext cx="713990" cy="8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11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2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43021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368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41054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4948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22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4752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470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469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7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3047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33994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840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93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884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312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03" r:id="rId2"/>
    <p:sldLayoutId id="2147483751" r:id="rId3"/>
    <p:sldLayoutId id="2147483800" r:id="rId4"/>
    <p:sldLayoutId id="2147483813" r:id="rId5"/>
    <p:sldLayoutId id="2147483752" r:id="rId6"/>
    <p:sldLayoutId id="2147483801" r:id="rId7"/>
    <p:sldLayoutId id="2147483755" r:id="rId8"/>
    <p:sldLayoutId id="2147483802" r:id="rId9"/>
    <p:sldLayoutId id="2147483758" r:id="rId10"/>
    <p:sldLayoutId id="2147483804" r:id="rId11"/>
    <p:sldLayoutId id="2147483778" r:id="rId12"/>
    <p:sldLayoutId id="2147483805" r:id="rId13"/>
    <p:sldLayoutId id="2147483759" r:id="rId14"/>
    <p:sldLayoutId id="2147483798" r:id="rId15"/>
    <p:sldLayoutId id="2147483797" r:id="rId16"/>
    <p:sldLayoutId id="2147483791" r:id="rId17"/>
    <p:sldLayoutId id="2147483796" r:id="rId18"/>
    <p:sldLayoutId id="2147483795" r:id="rId19"/>
    <p:sldLayoutId id="2147483786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06" r:id="rId2"/>
    <p:sldLayoutId id="2147483764" r:id="rId3"/>
    <p:sldLayoutId id="2147483776" r:id="rId4"/>
    <p:sldLayoutId id="2147483812" r:id="rId5"/>
    <p:sldLayoutId id="2147483810" r:id="rId6"/>
    <p:sldLayoutId id="2147483811" r:id="rId7"/>
    <p:sldLayoutId id="2147483771" r:id="rId8"/>
    <p:sldLayoutId id="2147483807" r:id="rId9"/>
    <p:sldLayoutId id="2147483779" r:id="rId10"/>
    <p:sldLayoutId id="2147483808" r:id="rId11"/>
    <p:sldLayoutId id="2147483772" r:id="rId12"/>
    <p:sldLayoutId id="2147483809" r:id="rId13"/>
    <p:sldLayoutId id="2147483789" r:id="rId14"/>
    <p:sldLayoutId id="2147483790" r:id="rId15"/>
    <p:sldLayoutId id="2147483792" r:id="rId16"/>
    <p:sldLayoutId id="2147483793" r:id="rId17"/>
    <p:sldLayoutId id="2147483794" r:id="rId18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5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50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CMS</a:t>
            </a: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b-NO" dirty="0"/>
              <a:t>Heimevernets skole- og kompetansesenter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9823" y="237998"/>
            <a:ext cx="1549965" cy="1668622"/>
          </a:xfrm>
          <a:prstGeom prst="rect">
            <a:avLst/>
          </a:prstGeom>
        </p:spPr>
      </p:pic>
      <p:sp>
        <p:nvSpPr>
          <p:cNvPr id="91" name="Plassholder for bilde 90"/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r="20088"/>
          <a:stretch>
            <a:fillRect/>
          </a:stretch>
        </p:blipFill>
        <p:spPr bwMode="auto">
          <a:xfrm>
            <a:off x="4596683" y="96684"/>
            <a:ext cx="4453737" cy="49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2048324"/>
            <a:ext cx="1002506" cy="25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5" y="2657894"/>
            <a:ext cx="190499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1763267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2352565"/>
            <a:ext cx="1010442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475586"/>
            <a:ext cx="1002506" cy="2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6" y="3589344"/>
            <a:ext cx="1780965" cy="7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7" y="4467123"/>
            <a:ext cx="1780964" cy="3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1425719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087402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735748"/>
            <a:ext cx="1780965" cy="77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826377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1. lysbildet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705322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øvrige lysbilder</a:t>
            </a:r>
          </a:p>
        </p:txBody>
      </p:sp>
    </p:spTree>
    <p:extLst>
      <p:ext uri="{BB962C8B-B14F-4D97-AF65-F5344CB8AC3E}">
        <p14:creationId xmlns:p14="http://schemas.microsoft.com/office/powerpoint/2010/main" val="309335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CMS bruk - Info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5E06D5F1-1D95-8870-CBB2-2F9D18373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334" y="1247114"/>
            <a:ext cx="6675394" cy="3775086"/>
          </a:xfrm>
          <a:prstGeom prst="rect">
            <a:avLst/>
          </a:prstGeom>
        </p:spPr>
      </p:pic>
      <p:sp>
        <p:nvSpPr>
          <p:cNvPr id="10" name="Rectangle: Rounded Corners 11">
            <a:extLst>
              <a:ext uri="{FF2B5EF4-FFF2-40B4-BE49-F238E27FC236}">
                <a16:creationId xmlns:a16="http://schemas.microsoft.com/office/drawing/2014/main" id="{F21D0447-6519-A078-8106-ED1C8B430874}"/>
              </a:ext>
            </a:extLst>
          </p:cNvPr>
          <p:cNvSpPr/>
          <p:nvPr/>
        </p:nvSpPr>
        <p:spPr>
          <a:xfrm>
            <a:off x="390507" y="2652559"/>
            <a:ext cx="1349173" cy="4103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System Bar</a:t>
            </a:r>
          </a:p>
        </p:txBody>
      </p:sp>
      <p:sp>
        <p:nvSpPr>
          <p:cNvPr id="11" name="Rectangle: Rounded Corners 12">
            <a:extLst>
              <a:ext uri="{FF2B5EF4-FFF2-40B4-BE49-F238E27FC236}">
                <a16:creationId xmlns:a16="http://schemas.microsoft.com/office/drawing/2014/main" id="{9AF9F88A-2A19-8472-95C3-480FEDD1EDDE}"/>
              </a:ext>
            </a:extLst>
          </p:cNvPr>
          <p:cNvSpPr/>
          <p:nvPr/>
        </p:nvSpPr>
        <p:spPr>
          <a:xfrm>
            <a:off x="3801886" y="1468660"/>
            <a:ext cx="1532290" cy="2843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Info Bar</a:t>
            </a:r>
          </a:p>
        </p:txBody>
      </p:sp>
      <p:sp>
        <p:nvSpPr>
          <p:cNvPr id="12" name="Rectangle: Rounded Corners 13">
            <a:extLst>
              <a:ext uri="{FF2B5EF4-FFF2-40B4-BE49-F238E27FC236}">
                <a16:creationId xmlns:a16="http://schemas.microsoft.com/office/drawing/2014/main" id="{9E33B9CD-4B08-685D-5C2F-9E4D0E9318B3}"/>
              </a:ext>
            </a:extLst>
          </p:cNvPr>
          <p:cNvSpPr/>
          <p:nvPr/>
        </p:nvSpPr>
        <p:spPr>
          <a:xfrm>
            <a:off x="3859070" y="4476749"/>
            <a:ext cx="1417922" cy="3057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Mission Bar</a:t>
            </a:r>
          </a:p>
        </p:txBody>
      </p:sp>
    </p:spTree>
    <p:extLst>
      <p:ext uri="{BB962C8B-B14F-4D97-AF65-F5344CB8AC3E}">
        <p14:creationId xmlns:p14="http://schemas.microsoft.com/office/powerpoint/2010/main" val="15428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CMS info bar - GNSS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91923" y="1392260"/>
            <a:ext cx="3388179" cy="2883203"/>
          </a:xfrm>
        </p:spPr>
        <p:txBody>
          <a:bodyPr/>
          <a:lstStyle/>
          <a:p>
            <a:r>
              <a:rPr lang="nb-NO" dirty="0"/>
              <a:t>Viser status på GPS signaler som tas imot av containeren</a:t>
            </a:r>
          </a:p>
          <a:p>
            <a:endParaRPr lang="nb-NO" dirty="0"/>
          </a:p>
          <a:p>
            <a:r>
              <a:rPr lang="nb-NO" dirty="0" err="1"/>
              <a:t>Yaw</a:t>
            </a:r>
            <a:r>
              <a:rPr lang="nb-NO" dirty="0"/>
              <a:t> vises som +/- 180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A8D89B59-CAEC-82A6-4E95-AFC1CF9CC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30995"/>
            <a:ext cx="2815787" cy="228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5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CMS info bar - Radar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91923" y="1414381"/>
            <a:ext cx="3388179" cy="2883203"/>
          </a:xfrm>
        </p:spPr>
        <p:txBody>
          <a:bodyPr/>
          <a:lstStyle/>
          <a:p>
            <a:r>
              <a:rPr lang="nb-NO" dirty="0"/>
              <a:t>Viser tilkoblingsstatus for radarene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A254BA8-D930-D745-65C9-1A28B411F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216" y="902229"/>
            <a:ext cx="1820784" cy="389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6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 bar - </a:t>
            </a:r>
            <a:r>
              <a:rPr lang="nb-NO" dirty="0" err="1"/>
              <a:t>Squarehead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91923" y="1593546"/>
            <a:ext cx="3388179" cy="2883203"/>
          </a:xfrm>
        </p:spPr>
        <p:txBody>
          <a:bodyPr/>
          <a:lstStyle/>
          <a:p>
            <a:r>
              <a:rPr lang="nb-NO" dirty="0"/>
              <a:t>Viser antall noder som er koblet til systemet.</a:t>
            </a:r>
          </a:p>
          <a:p>
            <a:r>
              <a:rPr lang="nb-NO" dirty="0"/>
              <a:t>Gir brukeren mulighet til å verifisere at systemet fungerer slik det skal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3DE8B45C-C4F3-0CE1-047A-157D378A2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198" y="1382352"/>
            <a:ext cx="2512118" cy="30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01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 bar 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25475" y="1532368"/>
            <a:ext cx="3388179" cy="2883203"/>
          </a:xfrm>
        </p:spPr>
        <p:txBody>
          <a:bodyPr/>
          <a:lstStyle/>
          <a:p>
            <a:r>
              <a:rPr lang="nb-NO" dirty="0"/>
              <a:t>Viser at Metis modulen er tilkoblet og kjører som normalt</a:t>
            </a:r>
          </a:p>
          <a:p>
            <a:endParaRPr lang="nb-NO" dirty="0"/>
          </a:p>
          <a:p>
            <a:r>
              <a:rPr lang="nb-NO" dirty="0"/>
              <a:t>Viser at Platform modulen er tilkoblet og kjører som normalt</a:t>
            </a:r>
          </a:p>
          <a:p>
            <a:endParaRPr lang="nb-NO" dirty="0"/>
          </a:p>
          <a:p>
            <a:r>
              <a:rPr lang="nb-NO" dirty="0"/>
              <a:t>Viser at CMS modulen er tilkoblet og kjører som normalt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67C903B3-39C9-AABA-6D17-3BF5CBE7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14" y="1677476"/>
            <a:ext cx="2367116" cy="308994"/>
          </a:xfrm>
          <a:prstGeom prst="rect">
            <a:avLst/>
          </a:prstGeom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AF91EFB2-C119-2D70-111F-2643F0ADE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214" y="2522476"/>
            <a:ext cx="2367116" cy="288223"/>
          </a:xfrm>
          <a:prstGeom prst="rect">
            <a:avLst/>
          </a:prstGeom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108BDB34-8E73-2909-5DAD-5BC05C074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215" y="3346705"/>
            <a:ext cx="2367116" cy="27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21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General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879059" y="1480958"/>
            <a:ext cx="3388179" cy="288320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User: Velge mellom de ulike brukertypene for å få tilgang til flere innstillinger</a:t>
            </a:r>
          </a:p>
          <a:p>
            <a:r>
              <a:rPr lang="nb-NO" dirty="0"/>
              <a:t>Display: </a:t>
            </a:r>
          </a:p>
          <a:p>
            <a:pPr lvl="1"/>
            <a:r>
              <a:rPr lang="nb-NO" dirty="0"/>
              <a:t>Dark – Dimmer kartet</a:t>
            </a:r>
          </a:p>
          <a:p>
            <a:pPr lvl="1"/>
            <a:r>
              <a:rPr lang="nb-NO" dirty="0" err="1"/>
              <a:t>Night</a:t>
            </a:r>
            <a:r>
              <a:rPr lang="nb-NO" dirty="0"/>
              <a:t> – Går inn i nattmodus dersom man bruker CMS i mørket</a:t>
            </a:r>
          </a:p>
          <a:p>
            <a:pPr lvl="1"/>
            <a:r>
              <a:rPr lang="nb-NO" dirty="0"/>
              <a:t>Show </a:t>
            </a:r>
            <a:r>
              <a:rPr lang="nb-NO" dirty="0" err="1"/>
              <a:t>assets</a:t>
            </a:r>
            <a:r>
              <a:rPr lang="nb-NO" dirty="0"/>
              <a:t> – Skrur av/på visning av de ulike komponentene i kartet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B7822884-7C94-34D2-A58D-ABD7E76F8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908" y="1269155"/>
            <a:ext cx="2140092" cy="330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91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</a:t>
            </a:r>
            <a:r>
              <a:rPr lang="nb-NO" dirty="0" err="1"/>
              <a:t>Maps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25316"/>
            <a:ext cx="3388179" cy="3426071"/>
          </a:xfrm>
        </p:spPr>
        <p:txBody>
          <a:bodyPr/>
          <a:lstStyle/>
          <a:p>
            <a:r>
              <a:rPr lang="nb-NO" dirty="0"/>
              <a:t>Type: Bytte mellom bilde- og </a:t>
            </a:r>
            <a:r>
              <a:rPr lang="nb-NO" dirty="0" err="1"/>
              <a:t>topokart</a:t>
            </a:r>
            <a:endParaRPr lang="nb-NO" dirty="0"/>
          </a:p>
          <a:p>
            <a:r>
              <a:rPr lang="nb-NO" dirty="0"/>
              <a:t>Zones: Skru av/på soner du har laget i kartet</a:t>
            </a:r>
          </a:p>
          <a:p>
            <a:r>
              <a:rPr lang="nb-NO" dirty="0" err="1"/>
              <a:t>Coordinate</a:t>
            </a:r>
            <a:r>
              <a:rPr lang="nb-NO" dirty="0"/>
              <a:t> system: Bytte mellom de ulike koordinat-typene</a:t>
            </a:r>
          </a:p>
          <a:p>
            <a:r>
              <a:rPr lang="nb-NO" dirty="0"/>
              <a:t>Angles: Bytte mellom grader og Mils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1C992320-15DC-ED66-DA41-3F6653E7F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684" y="1174220"/>
            <a:ext cx="2333610" cy="363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Target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FA9AE80-AE24-2155-1728-64CA4FD84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237" y="1174220"/>
            <a:ext cx="2312805" cy="3537232"/>
          </a:xfrm>
          <a:prstGeom prst="rect">
            <a:avLst/>
          </a:prstGeom>
        </p:spPr>
      </p:pic>
      <p:graphicFrame>
        <p:nvGraphicFramePr>
          <p:cNvPr id="9" name="Table 12">
            <a:extLst>
              <a:ext uri="{FF2B5EF4-FFF2-40B4-BE49-F238E27FC236}">
                <a16:creationId xmlns:a16="http://schemas.microsoft.com/office/drawing/2014/main" id="{3D82BA2C-5B57-1789-5D59-2B3710202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88438"/>
              </p:ext>
            </p:extLst>
          </p:nvPr>
        </p:nvGraphicFramePr>
        <p:xfrm>
          <a:off x="436879" y="1174220"/>
          <a:ext cx="4928681" cy="336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242">
                  <a:extLst>
                    <a:ext uri="{9D8B030D-6E8A-4147-A177-3AD203B41FA5}">
                      <a16:colId xmlns:a16="http://schemas.microsoft.com/office/drawing/2014/main" val="210489689"/>
                    </a:ext>
                  </a:extLst>
                </a:gridCol>
                <a:gridCol w="3685439">
                  <a:extLst>
                    <a:ext uri="{9D8B030D-6E8A-4147-A177-3AD203B41FA5}">
                      <a16:colId xmlns:a16="http://schemas.microsoft.com/office/drawing/2014/main" val="2309388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900" dirty="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53129"/>
                  </a:ext>
                </a:extLst>
              </a:tr>
              <a:tr h="395182">
                <a:tc>
                  <a:txBody>
                    <a:bodyPr/>
                    <a:lstStyle/>
                    <a:p>
                      <a:r>
                        <a:rPr lang="en-GB" sz="900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System will display the type of target it believes it is tracking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31091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Provides the Geolocation of the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649895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Speed in M/s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06406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Which sensor or combination has detected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56869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Meta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Data displayed is dependant on the sensors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87041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Target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Internally generated unique system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12253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Range of the Target displayed in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83584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Heading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The direction the Target is heading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84706"/>
                  </a:ext>
                </a:extLst>
              </a:tr>
              <a:tr h="232460">
                <a:tc>
                  <a:txBody>
                    <a:bodyPr/>
                    <a:lstStyle/>
                    <a:p>
                      <a:r>
                        <a:rPr lang="en-GB" sz="900" dirty="0"/>
                        <a:t>Bearing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Bearing in relation platform 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035113"/>
                  </a:ext>
                </a:extLst>
              </a:tr>
              <a:tr h="883348">
                <a:tc>
                  <a:txBody>
                    <a:bodyPr/>
                    <a:lstStyle/>
                    <a:p>
                      <a:r>
                        <a:rPr lang="en-GB" sz="900" dirty="0"/>
                        <a:t>Threat</a:t>
                      </a:r>
                    </a:p>
                    <a:p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Internally calculated value.</a:t>
                      </a:r>
                      <a:br>
                        <a:rPr lang="en-GB" sz="900" dirty="0"/>
                      </a:br>
                      <a:r>
                        <a:rPr lang="en-GB" sz="900" dirty="0"/>
                        <a:t>XXX-XXX</a:t>
                      </a:r>
                    </a:p>
                    <a:p>
                      <a:r>
                        <a:rPr lang="en-GB" sz="900" dirty="0"/>
                        <a:t>First Value denotes certainty of target present</a:t>
                      </a:r>
                      <a:br>
                        <a:rPr lang="en-GB" sz="900" dirty="0"/>
                      </a:br>
                      <a:r>
                        <a:rPr lang="en-GB" sz="900" dirty="0"/>
                        <a:t>Second Value denotes the threat level.</a:t>
                      </a:r>
                    </a:p>
                    <a:p>
                      <a:r>
                        <a:rPr lang="en-GB" sz="900" dirty="0"/>
                        <a:t>0-100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42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928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GNSS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467988"/>
            <a:ext cx="3388179" cy="1430855"/>
          </a:xfrm>
        </p:spPr>
        <p:txBody>
          <a:bodyPr/>
          <a:lstStyle/>
          <a:p>
            <a:r>
              <a:rPr lang="nb-NO" dirty="0"/>
              <a:t>Lar høyere tilgangsnivåer overstyre systemets interne GPS og legge inn posisjon manuelt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08B5BA3-FDBA-EB23-7CC6-A8C0E84BC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94" y="1174220"/>
            <a:ext cx="2425212" cy="37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06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Radar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487443"/>
            <a:ext cx="3388179" cy="2883203"/>
          </a:xfrm>
        </p:spPr>
        <p:txBody>
          <a:bodyPr/>
          <a:lstStyle/>
          <a:p>
            <a:r>
              <a:rPr lang="nb-NO" dirty="0"/>
              <a:t>Lar høyere tilgangsnivåer bytte mellom de ulike «</a:t>
            </a:r>
            <a:r>
              <a:rPr lang="nb-NO" dirty="0" err="1"/>
              <a:t>mission-sets</a:t>
            </a:r>
            <a:r>
              <a:rPr lang="nb-NO" dirty="0"/>
              <a:t>» som er tilgjengelige for radaren</a:t>
            </a:r>
          </a:p>
          <a:p>
            <a:r>
              <a:rPr lang="nb-NO" dirty="0" err="1"/>
              <a:t>Default</a:t>
            </a:r>
            <a:r>
              <a:rPr lang="nb-NO" dirty="0"/>
              <a:t> setting er C-UAS_1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DA862333-FD2C-6442-D8C3-753235CF3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814" y="1297021"/>
            <a:ext cx="2411424" cy="36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7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Platform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467989"/>
            <a:ext cx="3388179" cy="2883203"/>
          </a:xfrm>
        </p:spPr>
        <p:txBody>
          <a:bodyPr/>
          <a:lstStyle/>
          <a:p>
            <a:r>
              <a:rPr lang="nb-NO" dirty="0"/>
              <a:t>Kontroll av </a:t>
            </a:r>
            <a:r>
              <a:rPr lang="nb-NO" dirty="0" err="1"/>
              <a:t>Chess</a:t>
            </a:r>
            <a:r>
              <a:rPr lang="nb-NO" dirty="0"/>
              <a:t> EOD</a:t>
            </a:r>
          </a:p>
          <a:p>
            <a:r>
              <a:rPr lang="nb-NO" dirty="0"/>
              <a:t>Auto Zoom in Manual – Systemet zoomer automatisk inn når du trykker på en posisjon i CMS kartet</a:t>
            </a:r>
          </a:p>
          <a:p>
            <a:r>
              <a:rPr lang="nb-NO" dirty="0" err="1"/>
              <a:t>Calibrate</a:t>
            </a:r>
            <a:r>
              <a:rPr lang="nb-NO" dirty="0"/>
              <a:t> TI </a:t>
            </a:r>
            <a:r>
              <a:rPr lang="nb-NO" dirty="0" err="1"/>
              <a:t>Camera</a:t>
            </a:r>
            <a:r>
              <a:rPr lang="nb-NO" dirty="0"/>
              <a:t> – Samme som «</a:t>
            </a:r>
            <a:r>
              <a:rPr lang="nb-NO" dirty="0" err="1"/>
              <a:t>Calibrate</a:t>
            </a:r>
            <a:r>
              <a:rPr lang="nb-NO" dirty="0"/>
              <a:t>» i VMS</a:t>
            </a: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CDBE7089-1CE9-B6B4-96DF-4E3D6A97A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632" y="1305056"/>
            <a:ext cx="2357368" cy="359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48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Settings - </a:t>
            </a:r>
            <a:r>
              <a:rPr lang="nb-NO" dirty="0" err="1"/>
              <a:t>About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080098" y="1396652"/>
            <a:ext cx="3388179" cy="2883203"/>
          </a:xfrm>
        </p:spPr>
        <p:txBody>
          <a:bodyPr/>
          <a:lstStyle/>
          <a:p>
            <a:r>
              <a:rPr lang="nb-NO" dirty="0"/>
              <a:t>CMS relatert informasjon. Eksempelvis software versjon</a:t>
            </a:r>
          </a:p>
          <a:p>
            <a:r>
              <a:rPr lang="nb-NO" dirty="0"/>
              <a:t>Dersom man skal innrapportere feil er dette informasjon man kan ta et skjermbilde av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ADAF3310-65E9-49B0-0926-885ECE024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541" y="986152"/>
            <a:ext cx="2532705" cy="385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34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Mission</a:t>
            </a:r>
            <a:r>
              <a:rPr lang="nb-NO" dirty="0"/>
              <a:t> Bar – Target </a:t>
            </a:r>
            <a:r>
              <a:rPr lang="nb-NO" dirty="0" err="1"/>
              <a:t>Fiters</a:t>
            </a:r>
            <a:r>
              <a:rPr lang="nb-NO" dirty="0"/>
              <a:t> 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3B43CC7-FE33-E1D9-9BA7-8257FB208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195" y="1317919"/>
            <a:ext cx="3192115" cy="472123"/>
          </a:xfrm>
          <a:prstGeom prst="rect">
            <a:avLst/>
          </a:prstGeom>
        </p:spPr>
      </p:pic>
      <p:graphicFrame>
        <p:nvGraphicFramePr>
          <p:cNvPr id="14" name="Table 10">
            <a:extLst>
              <a:ext uri="{FF2B5EF4-FFF2-40B4-BE49-F238E27FC236}">
                <a16:creationId xmlns:a16="http://schemas.microsoft.com/office/drawing/2014/main" id="{5B98F9D0-F250-A216-31A8-562B96CAB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225960"/>
              </p:ext>
            </p:extLst>
          </p:nvPr>
        </p:nvGraphicFramePr>
        <p:xfrm>
          <a:off x="259199" y="1382300"/>
          <a:ext cx="4866511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560">
                  <a:extLst>
                    <a:ext uri="{9D8B030D-6E8A-4147-A177-3AD203B41FA5}">
                      <a16:colId xmlns:a16="http://schemas.microsoft.com/office/drawing/2014/main" val="210489689"/>
                    </a:ext>
                  </a:extLst>
                </a:gridCol>
                <a:gridCol w="3638951">
                  <a:extLst>
                    <a:ext uri="{9D8B030D-6E8A-4147-A177-3AD203B41FA5}">
                      <a16:colId xmlns:a16="http://schemas.microsoft.com/office/drawing/2014/main" val="2309388978"/>
                    </a:ext>
                  </a:extLst>
                </a:gridCol>
              </a:tblGrid>
              <a:tr h="222579">
                <a:tc>
                  <a:txBody>
                    <a:bodyPr/>
                    <a:lstStyle/>
                    <a:p>
                      <a:r>
                        <a:rPr lang="en-GB" sz="1400" dirty="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53129"/>
                  </a:ext>
                </a:extLst>
              </a:tr>
              <a:tr h="287036">
                <a:tc>
                  <a:txBody>
                    <a:bodyPr/>
                    <a:lstStyle/>
                    <a:p>
                      <a:r>
                        <a:rPr lang="en-GB" sz="1400" dirty="0"/>
                        <a:t>Unknown Targets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Will filter out targets that are not classified by the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31091"/>
                  </a:ext>
                </a:extLst>
              </a:tr>
              <a:tr h="222579">
                <a:tc>
                  <a:txBody>
                    <a:bodyPr/>
                    <a:lstStyle/>
                    <a:p>
                      <a:r>
                        <a:rPr lang="en-GB" sz="1400" dirty="0"/>
                        <a:t>Air Targets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Target needs to be classified as a valid air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649895"/>
                  </a:ext>
                </a:extLst>
              </a:tr>
              <a:tr h="222579">
                <a:tc>
                  <a:txBody>
                    <a:bodyPr/>
                    <a:lstStyle/>
                    <a:p>
                      <a:r>
                        <a:rPr lang="en-GB" sz="1400" dirty="0"/>
                        <a:t>AT Manned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This would filter out Aircraft from ADSB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577872"/>
                  </a:ext>
                </a:extLst>
              </a:tr>
              <a:tr h="222579">
                <a:tc>
                  <a:txBody>
                    <a:bodyPr/>
                    <a:lstStyle/>
                    <a:p>
                      <a:r>
                        <a:rPr lang="en-GB" sz="1400" dirty="0"/>
                        <a:t>AT 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All other Air Targets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76693"/>
                  </a:ext>
                </a:extLst>
              </a:tr>
              <a:tr h="378384">
                <a:tc>
                  <a:txBody>
                    <a:bodyPr/>
                    <a:lstStyle/>
                    <a:p>
                      <a:r>
                        <a:rPr lang="en-GB" sz="1400" dirty="0"/>
                        <a:t>Ground Targets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Target needs to be classified as a Ground item.</a:t>
                      </a:r>
                    </a:p>
                    <a:p>
                      <a:r>
                        <a:rPr lang="en-GB" sz="1400" dirty="0" err="1"/>
                        <a:t>Eg.</a:t>
                      </a:r>
                      <a:r>
                        <a:rPr lang="en-GB" sz="1400" dirty="0"/>
                        <a:t> Ground Controller.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06406"/>
                  </a:ext>
                </a:extLst>
              </a:tr>
              <a:tr h="286213">
                <a:tc>
                  <a:txBody>
                    <a:bodyPr/>
                    <a:lstStyle/>
                    <a:p>
                      <a:r>
                        <a:rPr lang="en-GB" sz="1400" dirty="0"/>
                        <a:t>GT Manned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Vehicles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56869"/>
                  </a:ext>
                </a:extLst>
              </a:tr>
              <a:tr h="286213">
                <a:tc>
                  <a:txBody>
                    <a:bodyPr/>
                    <a:lstStyle/>
                    <a:p>
                      <a:r>
                        <a:rPr lang="en-GB" sz="1400" dirty="0"/>
                        <a:t>GT 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Other Ground Targets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87041"/>
                  </a:ext>
                </a:extLst>
              </a:tr>
              <a:tr h="222579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12253"/>
                  </a:ext>
                </a:extLst>
              </a:tr>
            </a:tbl>
          </a:graphicData>
        </a:graphic>
      </p:graphicFrame>
      <p:sp>
        <p:nvSpPr>
          <p:cNvPr id="15" name="Oval 8">
            <a:extLst>
              <a:ext uri="{FF2B5EF4-FFF2-40B4-BE49-F238E27FC236}">
                <a16:creationId xmlns:a16="http://schemas.microsoft.com/office/drawing/2014/main" id="{54280136-5411-532C-0DCD-3EB77CE700D6}"/>
              </a:ext>
            </a:extLst>
          </p:cNvPr>
          <p:cNvSpPr/>
          <p:nvPr/>
        </p:nvSpPr>
        <p:spPr>
          <a:xfrm>
            <a:off x="5447195" y="1250586"/>
            <a:ext cx="679034" cy="57332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DB0FBD03-156B-9EF9-9062-5D437CE54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195" y="1910374"/>
            <a:ext cx="3192115" cy="258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0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Mission</a:t>
            </a:r>
            <a:r>
              <a:rPr lang="nb-NO" dirty="0"/>
              <a:t> Bar - Home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91923" y="1435563"/>
            <a:ext cx="3388179" cy="2883203"/>
          </a:xfrm>
        </p:spPr>
        <p:txBody>
          <a:bodyPr/>
          <a:lstStyle/>
          <a:p>
            <a:r>
              <a:rPr lang="nb-NO" dirty="0"/>
              <a:t>Nullstiller CMS displayet og tar deg tilbake til «Hjem», den posisjonen containeren har i CMS-kartet.</a:t>
            </a:r>
          </a:p>
          <a:p>
            <a:r>
              <a:rPr lang="nb-NO" dirty="0"/>
              <a:t>God funksjon dersom man har rotet seg bort i kartet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A07BC77-8FB3-8119-24D5-5853B92F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878" y="1684237"/>
            <a:ext cx="3894037" cy="57593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E6375F8-BEFE-5929-79CD-0AD6D2ABA151}"/>
              </a:ext>
            </a:extLst>
          </p:cNvPr>
          <p:cNvSpPr/>
          <p:nvPr/>
        </p:nvSpPr>
        <p:spPr>
          <a:xfrm>
            <a:off x="5441731" y="1759558"/>
            <a:ext cx="836550" cy="5629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37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Mission</a:t>
            </a:r>
            <a:r>
              <a:rPr lang="nb-NO" dirty="0"/>
              <a:t> Bar - Alarm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859605" y="1429078"/>
            <a:ext cx="3388179" cy="2883203"/>
          </a:xfrm>
        </p:spPr>
        <p:txBody>
          <a:bodyPr/>
          <a:lstStyle/>
          <a:p>
            <a:r>
              <a:rPr lang="nb-NO" dirty="0"/>
              <a:t>Ved å trykke på denne skrur du av alarmer og varsler. Trykker man en gang til vil du få opp alle alarmer du har misset</a:t>
            </a:r>
          </a:p>
          <a:p>
            <a:r>
              <a:rPr lang="nb-NO" dirty="0"/>
              <a:t>Denne vil resette seg selv automatisk etter en pre-definert tid.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704177B-8D92-BCA6-546D-8DD02C54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640" y="1616237"/>
            <a:ext cx="3783790" cy="55963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1CCDB43-2F89-6D81-4383-DE196CE94D65}"/>
              </a:ext>
            </a:extLst>
          </p:cNvPr>
          <p:cNvSpPr/>
          <p:nvPr/>
        </p:nvSpPr>
        <p:spPr>
          <a:xfrm>
            <a:off x="6223102" y="1667739"/>
            <a:ext cx="812866" cy="45662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87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Mission</a:t>
            </a:r>
            <a:r>
              <a:rPr lang="nb-NO" dirty="0"/>
              <a:t> Bar – EOD kontroll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7974B8E-0620-510E-6515-6BB78F0CA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90" y="1416935"/>
            <a:ext cx="3388179" cy="501121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078C5DDC-BD21-BE89-D7A6-9D7371726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590" y="2040835"/>
            <a:ext cx="3432615" cy="2283796"/>
          </a:xfrm>
          <a:prstGeom prst="rect">
            <a:avLst/>
          </a:prstGeom>
        </p:spPr>
      </p:pic>
      <p:sp>
        <p:nvSpPr>
          <p:cNvPr id="10" name="Oval 8">
            <a:extLst>
              <a:ext uri="{FF2B5EF4-FFF2-40B4-BE49-F238E27FC236}">
                <a16:creationId xmlns:a16="http://schemas.microsoft.com/office/drawing/2014/main" id="{C0BB468A-E87F-0115-3A70-1E62337064EB}"/>
              </a:ext>
            </a:extLst>
          </p:cNvPr>
          <p:cNvSpPr/>
          <p:nvPr/>
        </p:nvSpPr>
        <p:spPr>
          <a:xfrm>
            <a:off x="7309592" y="1416934"/>
            <a:ext cx="542322" cy="50112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3EA7053-0A1E-C9C3-67B1-7EB5E46D5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882572"/>
              </p:ext>
            </p:extLst>
          </p:nvPr>
        </p:nvGraphicFramePr>
        <p:xfrm>
          <a:off x="174486" y="1667494"/>
          <a:ext cx="4934227" cy="2524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41">
                  <a:extLst>
                    <a:ext uri="{9D8B030D-6E8A-4147-A177-3AD203B41FA5}">
                      <a16:colId xmlns:a16="http://schemas.microsoft.com/office/drawing/2014/main" val="210489689"/>
                    </a:ext>
                  </a:extLst>
                </a:gridCol>
                <a:gridCol w="3689586">
                  <a:extLst>
                    <a:ext uri="{9D8B030D-6E8A-4147-A177-3AD203B41FA5}">
                      <a16:colId xmlns:a16="http://schemas.microsoft.com/office/drawing/2014/main" val="2309388978"/>
                    </a:ext>
                  </a:extLst>
                </a:gridCol>
              </a:tblGrid>
              <a:tr h="232241">
                <a:tc>
                  <a:txBody>
                    <a:bodyPr/>
                    <a:lstStyle/>
                    <a:p>
                      <a:r>
                        <a:rPr lang="en-GB" sz="1100" dirty="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53129"/>
                  </a:ext>
                </a:extLst>
              </a:tr>
              <a:tr h="299497">
                <a:tc>
                  <a:txBody>
                    <a:bodyPr/>
                    <a:lstStyle/>
                    <a:p>
                      <a:r>
                        <a:rPr lang="en-GB" sz="1100" dirty="0"/>
                        <a:t>Standby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Will put the system to Standby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31091"/>
                  </a:ext>
                </a:extLst>
              </a:tr>
              <a:tr h="232241">
                <a:tc>
                  <a:txBody>
                    <a:bodyPr/>
                    <a:lstStyle/>
                    <a:p>
                      <a:r>
                        <a:rPr lang="en-GB" sz="1100" dirty="0"/>
                        <a:t>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Will park the EOD at its internal park 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649895"/>
                  </a:ext>
                </a:extLst>
              </a:tr>
              <a:tr h="394810">
                <a:tc>
                  <a:txBody>
                    <a:bodyPr/>
                    <a:lstStyle/>
                    <a:p>
                      <a:r>
                        <a:rPr lang="en-GB" sz="1100" dirty="0"/>
                        <a:t>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The system can be manually moved to a point on the map or a target by selecting on the CMS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06406"/>
                  </a:ext>
                </a:extLst>
              </a:tr>
              <a:tr h="394810">
                <a:tc>
                  <a:txBody>
                    <a:bodyPr/>
                    <a:lstStyle/>
                    <a:p>
                      <a:r>
                        <a:rPr lang="en-GB" sz="1100" dirty="0"/>
                        <a:t>Acquire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Transient mode where the system is looking for targets that could be tracked optically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56869"/>
                  </a:ext>
                </a:extLst>
              </a:tr>
              <a:tr h="394810">
                <a:tc>
                  <a:txBody>
                    <a:bodyPr/>
                    <a:lstStyle/>
                    <a:p>
                      <a:r>
                        <a:rPr lang="en-GB" sz="1100" dirty="0"/>
                        <a:t>Optical 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Will set the VMS to track mode if there is a target of interest which the tracker has identified in the FOV.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87041"/>
                  </a:ext>
                </a:extLst>
              </a:tr>
              <a:tr h="394810">
                <a:tc>
                  <a:txBody>
                    <a:bodyPr/>
                    <a:lstStyle/>
                    <a:p>
                      <a:r>
                        <a:rPr lang="en-GB" sz="1100" dirty="0"/>
                        <a:t>Target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System will slew to targets based on internally calculated threat levels.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12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0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Mission</a:t>
            </a:r>
            <a:r>
              <a:rPr lang="nb-NO" dirty="0"/>
              <a:t> Bar - Radar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424215"/>
            <a:ext cx="3388179" cy="1240118"/>
          </a:xfrm>
        </p:spPr>
        <p:txBody>
          <a:bodyPr/>
          <a:lstStyle/>
          <a:p>
            <a:r>
              <a:rPr lang="nb-NO" dirty="0"/>
              <a:t>Skrur av og på Radar </a:t>
            </a:r>
            <a:r>
              <a:rPr lang="nb-NO" dirty="0" err="1"/>
              <a:t>Transmission</a:t>
            </a:r>
            <a:endParaRPr lang="nb-NO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AF86A02-5ABB-C422-34A0-BE939E04F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479" y="1424214"/>
            <a:ext cx="3193646" cy="47234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98DAE8B-D8E6-BF10-9C5D-B0CA21FC3ADD}"/>
              </a:ext>
            </a:extLst>
          </p:cNvPr>
          <p:cNvSpPr/>
          <p:nvPr/>
        </p:nvSpPr>
        <p:spPr>
          <a:xfrm>
            <a:off x="7801405" y="1424214"/>
            <a:ext cx="506016" cy="47234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2E90FC63-0B2B-11C8-618B-531808290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835" y="1996122"/>
            <a:ext cx="3076290" cy="6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5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Opprettelse av soner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885544" y="1487443"/>
            <a:ext cx="3388179" cy="2883203"/>
          </a:xfrm>
        </p:spPr>
        <p:txBody>
          <a:bodyPr/>
          <a:lstStyle/>
          <a:p>
            <a:r>
              <a:rPr lang="nb-NO" dirty="0"/>
              <a:t>To typer soner kan lages</a:t>
            </a:r>
          </a:p>
          <a:p>
            <a:pPr lvl="1"/>
            <a:r>
              <a:rPr lang="nb-NO" dirty="0"/>
              <a:t>Alarm Zone – Rødt område på CMS</a:t>
            </a:r>
          </a:p>
          <a:p>
            <a:pPr lvl="1"/>
            <a:r>
              <a:rPr lang="nb-NO" dirty="0" err="1"/>
              <a:t>Threat</a:t>
            </a:r>
            <a:r>
              <a:rPr lang="nb-NO" dirty="0"/>
              <a:t> </a:t>
            </a:r>
            <a:r>
              <a:rPr lang="nb-NO" dirty="0" err="1"/>
              <a:t>adjustment</a:t>
            </a:r>
            <a:r>
              <a:rPr lang="nb-NO" dirty="0"/>
              <a:t> </a:t>
            </a:r>
            <a:r>
              <a:rPr lang="nb-NO" dirty="0" err="1"/>
              <a:t>zone</a:t>
            </a:r>
            <a:r>
              <a:rPr lang="nb-NO" dirty="0"/>
              <a:t> – Grønt område på CMS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02FAA6F3-F796-5DDF-FA7E-8190D321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330" y="1593545"/>
            <a:ext cx="4124602" cy="232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1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Opprettelse av soner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548743" y="1493788"/>
            <a:ext cx="3388179" cy="2883203"/>
          </a:xfrm>
        </p:spPr>
        <p:txBody>
          <a:bodyPr/>
          <a:lstStyle/>
          <a:p>
            <a:r>
              <a:rPr lang="nb-NO" dirty="0"/>
              <a:t>For å opprette soner må man være logget inn med høyere nivå i CMS</a:t>
            </a:r>
          </a:p>
          <a:p>
            <a:endParaRPr lang="nb-NO" dirty="0"/>
          </a:p>
          <a:p>
            <a:r>
              <a:rPr lang="nb-NO" dirty="0"/>
              <a:t>Legg til Markers rundt området du ønsker å lage en sone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1A7D6C5-1967-7276-03DA-71173C828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766" y="1391830"/>
            <a:ext cx="3763208" cy="298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72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Opprettelse av soner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801239" y="1435563"/>
            <a:ext cx="3388179" cy="2883203"/>
          </a:xfrm>
        </p:spPr>
        <p:txBody>
          <a:bodyPr/>
          <a:lstStyle/>
          <a:p>
            <a:r>
              <a:rPr lang="nb-NO" dirty="0"/>
              <a:t>I «</a:t>
            </a:r>
            <a:r>
              <a:rPr lang="nb-NO" dirty="0" err="1"/>
              <a:t>Maps</a:t>
            </a:r>
            <a:r>
              <a:rPr lang="nb-NO" dirty="0"/>
              <a:t>» på CMS vil det da komme opp et valg om å «</a:t>
            </a:r>
            <a:r>
              <a:rPr lang="nb-NO" dirty="0" err="1"/>
              <a:t>Create</a:t>
            </a:r>
            <a:r>
              <a:rPr lang="nb-NO" dirty="0"/>
              <a:t> New From Markers»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98DE41-E3B8-E638-3BDB-A78611AFC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824" y="1174220"/>
            <a:ext cx="2190176" cy="34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23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Alarm sone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691923" y="1448534"/>
            <a:ext cx="3388179" cy="2883203"/>
          </a:xfrm>
        </p:spPr>
        <p:txBody>
          <a:bodyPr/>
          <a:lstStyle/>
          <a:p>
            <a:r>
              <a:rPr lang="nb-NO" dirty="0" err="1"/>
              <a:t>Name</a:t>
            </a:r>
            <a:r>
              <a:rPr lang="nb-NO" dirty="0"/>
              <a:t> – Kan være hva som helst</a:t>
            </a:r>
          </a:p>
          <a:p>
            <a:r>
              <a:rPr lang="nb-NO" dirty="0"/>
              <a:t>Message – Meldingen som kommer opp når alarmen går</a:t>
            </a:r>
          </a:p>
          <a:p>
            <a:r>
              <a:rPr lang="nb-NO" dirty="0"/>
              <a:t>Alarm Level – Laveste nivået målet må ha for å utløse alarmen</a:t>
            </a:r>
          </a:p>
          <a:p>
            <a:r>
              <a:rPr lang="nb-NO" dirty="0" err="1"/>
              <a:t>Delete</a:t>
            </a:r>
            <a:r>
              <a:rPr lang="nb-NO" dirty="0"/>
              <a:t> markers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creation</a:t>
            </a:r>
            <a:r>
              <a:rPr lang="nb-NO" dirty="0"/>
              <a:t> – For å slette de </a:t>
            </a:r>
            <a:r>
              <a:rPr lang="nb-NO" dirty="0" err="1"/>
              <a:t>markerene</a:t>
            </a:r>
            <a:r>
              <a:rPr lang="nb-NO" dirty="0"/>
              <a:t> du har laget så de ikke ligger i kartet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190A692-0EEA-05BF-4B42-2A3363BCE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540" y="1414887"/>
            <a:ext cx="3746242" cy="29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97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Threat</a:t>
            </a:r>
            <a:r>
              <a:rPr lang="nb-NO" dirty="0"/>
              <a:t> </a:t>
            </a:r>
            <a:r>
              <a:rPr lang="nb-NO" dirty="0" err="1"/>
              <a:t>adjust</a:t>
            </a:r>
            <a:r>
              <a:rPr lang="nb-NO" dirty="0"/>
              <a:t> sone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807160" y="1454032"/>
            <a:ext cx="3388179" cy="2883203"/>
          </a:xfrm>
        </p:spPr>
        <p:txBody>
          <a:bodyPr/>
          <a:lstStyle/>
          <a:p>
            <a:r>
              <a:rPr lang="nb-NO" dirty="0" err="1"/>
              <a:t>Name</a:t>
            </a:r>
            <a:r>
              <a:rPr lang="nb-NO" dirty="0"/>
              <a:t> – Hva du vil </a:t>
            </a:r>
          </a:p>
          <a:p>
            <a:r>
              <a:rPr lang="nb-NO" dirty="0" err="1"/>
              <a:t>Threat</a:t>
            </a:r>
            <a:r>
              <a:rPr lang="nb-NO" dirty="0"/>
              <a:t> </a:t>
            </a:r>
            <a:r>
              <a:rPr lang="nb-NO" dirty="0" err="1"/>
              <a:t>adjust</a:t>
            </a:r>
            <a:r>
              <a:rPr lang="nb-NO" dirty="0"/>
              <a:t> – Vil multiplisere trusselnivået på målet innenfor den sonen. Det vil si at du øke eller senke trusselen innenfor sonen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B0FD30-3830-D442-A68A-B734251E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913" y="1454032"/>
            <a:ext cx="3393770" cy="261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59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Target </a:t>
            </a:r>
            <a:r>
              <a:rPr lang="nb-NO" dirty="0" err="1"/>
              <a:t>engagement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470498" y="1292890"/>
            <a:ext cx="3388179" cy="2883203"/>
          </a:xfrm>
        </p:spPr>
        <p:txBody>
          <a:bodyPr/>
          <a:lstStyle/>
          <a:p>
            <a:r>
              <a:rPr lang="nb-NO" dirty="0"/>
              <a:t>Mål som er på CMS kan merkes som </a:t>
            </a:r>
            <a:r>
              <a:rPr lang="nb-NO" dirty="0" err="1"/>
              <a:t>Friendly</a:t>
            </a:r>
            <a:r>
              <a:rPr lang="nb-NO" dirty="0"/>
              <a:t>, og vil da endre farge til Grønn, og </a:t>
            </a:r>
            <a:r>
              <a:rPr lang="nb-NO" dirty="0" err="1"/>
              <a:t>Threat</a:t>
            </a:r>
            <a:r>
              <a:rPr lang="nb-NO" dirty="0"/>
              <a:t> til 0. </a:t>
            </a:r>
          </a:p>
          <a:p>
            <a:endParaRPr lang="nb-NO" dirty="0"/>
          </a:p>
          <a:p>
            <a:r>
              <a:rPr lang="nb-NO" dirty="0"/>
              <a:t>Dersom den merkes som </a:t>
            </a:r>
            <a:r>
              <a:rPr lang="nb-NO" dirty="0" err="1"/>
              <a:t>Engange</a:t>
            </a:r>
            <a:r>
              <a:rPr lang="nb-NO" dirty="0"/>
              <a:t>, vil fargen bli Rød og </a:t>
            </a:r>
            <a:r>
              <a:rPr lang="nb-NO" dirty="0" err="1"/>
              <a:t>Threat</a:t>
            </a:r>
            <a:r>
              <a:rPr lang="nb-NO" dirty="0"/>
              <a:t> 100</a:t>
            </a:r>
          </a:p>
        </p:txBody>
      </p:sp>
      <p:pic>
        <p:nvPicPr>
          <p:cNvPr id="8" name="Picture 22">
            <a:extLst>
              <a:ext uri="{FF2B5EF4-FFF2-40B4-BE49-F238E27FC236}">
                <a16:creationId xmlns:a16="http://schemas.microsoft.com/office/drawing/2014/main" id="{9F7FD1D4-1456-3D3D-385F-5ED55D0F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325" y="1292890"/>
            <a:ext cx="2852080" cy="161283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1C7CAAA7-005F-3C28-C145-5DED56EDE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325" y="3223098"/>
            <a:ext cx="2852080" cy="157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2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</p:spTree>
    <p:extLst>
      <p:ext uri="{BB962C8B-B14F-4D97-AF65-F5344CB8AC3E}">
        <p14:creationId xmlns:p14="http://schemas.microsoft.com/office/powerpoint/2010/main" val="3342104769"/>
      </p:ext>
    </p:extLst>
  </p:cSld>
  <p:clrMapOvr>
    <a:masterClrMapping/>
  </p:clrMapOvr>
</p:sld>
</file>

<file path=ppt/theme/theme1.xml><?xml version="1.0" encoding="utf-8"?>
<a:theme xmlns:a="http://schemas.openxmlformats.org/drawingml/2006/main" name="Innføring i forsvar - områdenivå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6E368535-8758-49D1-B127-2EE7F0645E80}"/>
    </a:ext>
  </a:extLst>
</a:theme>
</file>

<file path=ppt/theme/theme2.xml><?xml version="1.0" encoding="utf-8"?>
<a:theme xmlns:a="http://schemas.openxmlformats.org/drawingml/2006/main" name="Forsvaret_16-9_svart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E01CCC90-5828-465A-948E-DC35A7AC35E1}"/>
    </a:ext>
  </a:extLst>
</a:theme>
</file>

<file path=ppt/theme/theme3.xml><?xml version="1.0" encoding="utf-8"?>
<a:theme xmlns:a="http://schemas.openxmlformats.org/drawingml/2006/main" name="HVSKS leksjons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7D7ECF07-D4A8-42C4-ACF3-DA5C3A034C52}"/>
    </a:ext>
  </a:extLst>
</a:theme>
</file>

<file path=ppt/theme/theme4.xml><?xml version="1.0" encoding="utf-8"?>
<a:theme xmlns:a="http://schemas.openxmlformats.org/drawingml/2006/main" name="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B3C947C8-E0A5-4AE4-B688-7A88BD7B6E52}"/>
    </a:ext>
  </a:extLst>
</a:theme>
</file>

<file path=ppt/theme/theme5.xml><?xml version="1.0" encoding="utf-8"?>
<a:theme xmlns:a="http://schemas.openxmlformats.org/drawingml/2006/main" name="1_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967C836F-8EF9-4C62-B849-CE1C04C81C23}"/>
    </a:ext>
  </a:extLst>
</a:theme>
</file>

<file path=ppt/theme/theme6.xml><?xml version="1.0" encoding="utf-8"?>
<a:theme xmlns:a="http://schemas.openxmlformats.org/drawingml/2006/main" name="Forsvaret_16-9_lys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10B79DC6-973F-4A1B-B706-04BBD4BBB77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2022-02-16 (U) PPT leksjonsmal HVVS</Template>
  <TotalTime>2922</TotalTime>
  <Words>942</Words>
  <Application>Microsoft Office PowerPoint</Application>
  <PresentationFormat>Skjermfremvisning (16:9)</PresentationFormat>
  <Paragraphs>160</Paragraphs>
  <Slides>26</Slides>
  <Notes>0</Notes>
  <HiddenSlides>1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26</vt:i4>
      </vt:variant>
    </vt:vector>
  </HeadingPairs>
  <TitlesOfParts>
    <vt:vector size="38" baseType="lpstr">
      <vt:lpstr>Arial</vt:lpstr>
      <vt:lpstr>Calibri</vt:lpstr>
      <vt:lpstr>Cambria</vt:lpstr>
      <vt:lpstr>FORSVARET-Bold</vt:lpstr>
      <vt:lpstr>FORSVARET-Medium</vt:lpstr>
      <vt:lpstr>Wingdings</vt:lpstr>
      <vt:lpstr>Innføring i forsvar - områdenivå</vt:lpstr>
      <vt:lpstr>Forsvaret_16-9_svart</vt:lpstr>
      <vt:lpstr>HVSKS leksjonsmal</vt:lpstr>
      <vt:lpstr>HVSKS mal</vt:lpstr>
      <vt:lpstr>1_HVSKS mal</vt:lpstr>
      <vt:lpstr>Forsvaret_16-9_lys</vt:lpstr>
      <vt:lpstr>CMS</vt:lpstr>
      <vt:lpstr>PowerPoint-presentasjon</vt:lpstr>
      <vt:lpstr>CMS bruk - Info</vt:lpstr>
      <vt:lpstr>CMS info bar - GNSS</vt:lpstr>
      <vt:lpstr>CMS info bar - Radar</vt:lpstr>
      <vt:lpstr>Info bar - Squarehead</vt:lpstr>
      <vt:lpstr>Info bar </vt:lpstr>
      <vt:lpstr>Settings - General</vt:lpstr>
      <vt:lpstr>Settings - Maps</vt:lpstr>
      <vt:lpstr>Settings - Target</vt:lpstr>
      <vt:lpstr>Settings - GNSS</vt:lpstr>
      <vt:lpstr>Settings - Radar</vt:lpstr>
      <vt:lpstr>Settings - Platform</vt:lpstr>
      <vt:lpstr>Settings - About</vt:lpstr>
      <vt:lpstr>Mission Bar – Target Fiters </vt:lpstr>
      <vt:lpstr>Mission Bar - Home</vt:lpstr>
      <vt:lpstr>Mission Bar - Alarm</vt:lpstr>
      <vt:lpstr>Mission Bar – EOD kontroll</vt:lpstr>
      <vt:lpstr>Mission Bar - Radar</vt:lpstr>
      <vt:lpstr>Opprettelse av soner</vt:lpstr>
      <vt:lpstr>Opprettelse av soner</vt:lpstr>
      <vt:lpstr>Opprettelse av soner</vt:lpstr>
      <vt:lpstr>Alarm sone</vt:lpstr>
      <vt:lpstr>Threat adjust sone</vt:lpstr>
      <vt:lpstr>Target engagement</vt:lpstr>
      <vt:lpstr>Spørsmål?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Johnsen, Øyvind Bø</dc:creator>
  <cp:lastModifiedBy>Johnsen, Øyvind Bø</cp:lastModifiedBy>
  <cp:revision>7</cp:revision>
  <dcterms:created xsi:type="dcterms:W3CDTF">2026-04-27T12:18:49Z</dcterms:created>
  <dcterms:modified xsi:type="dcterms:W3CDTF">2026-05-12T13:35:46Z</dcterms:modified>
</cp:coreProperties>
</file>